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  <p:sldMasterId id="2147483670" r:id="rId5"/>
  </p:sldMasterIdLst>
  <p:notesMasterIdLst>
    <p:notesMasterId r:id="rId21"/>
  </p:notesMasterIdLst>
  <p:handoutMasterIdLst>
    <p:handoutMasterId r:id="rId22"/>
  </p:handoutMasterIdLst>
  <p:sldIdLst>
    <p:sldId id="256" r:id="rId6"/>
    <p:sldId id="289" r:id="rId7"/>
    <p:sldId id="279" r:id="rId8"/>
    <p:sldId id="257" r:id="rId9"/>
    <p:sldId id="281" r:id="rId10"/>
    <p:sldId id="270" r:id="rId11"/>
    <p:sldId id="280" r:id="rId12"/>
    <p:sldId id="295" r:id="rId13"/>
    <p:sldId id="278" r:id="rId14"/>
    <p:sldId id="287" r:id="rId15"/>
    <p:sldId id="288" r:id="rId16"/>
    <p:sldId id="290" r:id="rId17"/>
    <p:sldId id="291" r:id="rId18"/>
    <p:sldId id="293" r:id="rId19"/>
    <p:sldId id="275" r:id="rId20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86420" autoAdjust="0"/>
  </p:normalViewPr>
  <p:slideViewPr>
    <p:cSldViewPr snapToGrid="0">
      <p:cViewPr varScale="1">
        <p:scale>
          <a:sx n="138" d="100"/>
          <a:sy n="138" d="100"/>
        </p:scale>
        <p:origin x="1032" y="1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2772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59342BFE-4943-43B1-89E5-20078FF0724B}" type="datetime1">
              <a:rPr lang="ru-RU" smtClean="0"/>
              <a:t>23.04.2025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37B95B5C-AE81-486B-8299-C690ADF087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fld id="{A81ACA5C-B44D-4133-AE6D-9FA278E2306D}" type="datetime1">
              <a:rPr lang="ru-RU" smtClean="0"/>
              <a:t>23.04.2025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6922D2F8-28A7-48E8-ADD3-E9583D47D83D}" type="slidenum">
              <a:rPr lang="ru-RU" noProof="0" smtClean="0"/>
              <a:t>‹#›</a:t>
            </a:fld>
            <a:endParaRPr lang="ru-RU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1</a:t>
            </a:fld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10</a:t>
            </a:fld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11</a:t>
            </a:fld>
            <a:endParaRPr 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12</a:t>
            </a:fld>
            <a:endParaRPr 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13</a:t>
            </a:fld>
            <a:endParaRPr 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14</a:t>
            </a:fld>
            <a:endParaRPr 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15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3</a:t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4</a:t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5</a:t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6</a:t>
            </a:fld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7</a:t>
            </a:fld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8</a:t>
            </a:fld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9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Графический объект 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rtlCol="0" anchor="b"/>
          <a:lstStyle>
            <a:lvl1pPr>
              <a:defRPr lang="ru-RU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lang="ru-RU" sz="1800" i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ru-RU" noProof="0" dirty="0"/>
              <a:t>Подзаголовок слайда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 рыночных возможносте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Графический объект 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5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ru-RU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6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7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4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8" name="Текст 10"/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ru-RU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9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30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4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31" name="Текст 10"/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ru-RU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32" name="Текст 14"/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33" name="Текст 14"/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4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1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2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3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ши конкурен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Графический объект 3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4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5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6" name="Текст 14"/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7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1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2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3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ши конкуренты, версия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32" name="Текст 14"/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0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54" name="Текст 14"/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600" b="1" cap="all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9" name="Текст 14"/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38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4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2" name="Текст 14"/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6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34" name="Текст 14"/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8" name="Текст 14"/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cxnSp>
        <p:nvCxnSpPr>
          <p:cNvPr id="17" name="Прямая соединительная линия 16"/>
          <p:cNvCxnSpPr/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/>
          <p:cNvCxnSpPr/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2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3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ратегия развит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rtlCol="0" anchor="b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8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10" name="Текст 14"/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17" name="Текст 14"/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19" name="Текст 14"/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20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1" name="Текст 14"/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2" name="Текст 14"/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4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пулярнос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Графический объект 3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rtlCol="0" anchor="b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39" name="Текст 10"/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32" hasCustomPrompt="1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40" name="Текст 10"/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2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4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  <p:sp>
        <p:nvSpPr>
          <p:cNvPr id="34" name="Объект 3"/>
          <p:cNvSpPr>
            <a:spLocks noGrp="1"/>
          </p:cNvSpPr>
          <p:nvPr>
            <p:ph sz="quarter" idx="33" hasCustomPrompt="1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ухлетний план действи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Графический объект 1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Группа 99"/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Прямая соединительная линия 78"/>
            <p:cNvCxnSpPr/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Прямая соединительная линия 80"/>
            <p:cNvCxnSpPr/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Прямая соединительная линия 82"/>
            <p:cNvCxnSpPr/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Прямая соединительная линия 84"/>
            <p:cNvCxnSpPr/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Прямая соединительная линия 86"/>
            <p:cNvCxnSpPr/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Прямая соединительная линия 88"/>
            <p:cNvCxnSpPr/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Прямая соединительная линия 90"/>
            <p:cNvCxnSpPr/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Прямая соединительная линия 92"/>
            <p:cNvCxnSpPr/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Прямая соединительная линия 94"/>
            <p:cNvCxnSpPr/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Прямая соединительная линия 96"/>
            <p:cNvCxnSpPr/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Прямая соединительная линия 98"/>
            <p:cNvCxnSpPr/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21" name="Текст 14"/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2" name="Текст 14"/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3" name="Текст 14"/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13" name="Текст 14"/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ru-RU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год</a:t>
            </a:r>
          </a:p>
        </p:txBody>
      </p:sp>
      <p:sp>
        <p:nvSpPr>
          <p:cNvPr id="42" name="Текст 14"/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3" name="Текст 14"/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4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5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6" name="Текст 14"/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7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8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9" name="Текст 14"/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0" name="Текст 14"/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1" name="Текст 14"/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2" name="Текст 14"/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3" name="Текст 14"/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4" name="Текст 14"/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5" name="Текст 14"/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b="1" cap="none" spc="0" baseline="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6" name="Текст 14"/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14" name="Текст 14"/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ru-RU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год</a:t>
            </a:r>
          </a:p>
        </p:txBody>
      </p:sp>
      <p:sp>
        <p:nvSpPr>
          <p:cNvPr id="66" name="Текст 14"/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7" name="Текст 14"/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8" name="Текст 14"/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9" name="Текст 14"/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0" name="Текст 14"/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1" name="Текст 14"/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2" name="Текст 14"/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3" name="Текст 14"/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4" name="Текст 14"/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5" name="Текст 14"/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6" name="Текст 14"/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7" name="Текст 14"/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grpSp>
        <p:nvGrpSpPr>
          <p:cNvPr id="101" name="Группа 100"/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Прямая соединительная линия 101"/>
            <p:cNvCxnSpPr/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Прямая соединительная линия 102"/>
            <p:cNvCxnSpPr/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Прямая соединительная линия 103"/>
            <p:cNvCxnSpPr/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Прямая соединительная линия 104"/>
            <p:cNvCxnSpPr/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Прямая соединительная линия 105"/>
            <p:cNvCxnSpPr/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Прямая соединительная линия 106"/>
            <p:cNvCxnSpPr/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Прямая соединительная линия 107"/>
            <p:cNvCxnSpPr/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Прямая соединительная линия 108"/>
            <p:cNvCxnSpPr/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Прямая соединительная линия 109"/>
            <p:cNvCxnSpPr/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Прямая соединительная линия 110"/>
            <p:cNvCxnSpPr/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Прямая соединительная линия 111"/>
            <p:cNvCxnSpPr/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4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нсовые показател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Графический объект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10" hasCustomPrompt="1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 rtlCol="0"/>
          <a:lstStyle>
            <a:lvl1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12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4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накомство с командой от 4 челов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rtlCol="0" anchor="ctr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4" name="Рисунок 9"/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0" name="Рисунок 9"/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7" name="Рисунок 9"/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6" name="Рисунок 9"/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8" name="Овал 17"/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0" name="Овал 19"/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2" name="Овал 21"/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4" name="Овал 23"/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5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26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27" name="Текст 14"/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28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0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31" name="Текст 14"/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2" name="Текст 14"/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33" name="Текст 14"/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9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40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41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накомство с командой от 8 челов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rtlCol="0" anchor="ctr"/>
          <a:lstStyle>
            <a:lvl1pPr algn="ctr">
              <a:lnSpc>
                <a:spcPct val="90000"/>
              </a:lnSpc>
              <a:spcBef>
                <a:spcPts val="1000"/>
              </a:spcBef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34" name="Рисунок 9"/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81" name="Рисунок 9"/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85" name="Рисунок 9"/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87" name="Рисунок 9"/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37" name="Овал 36"/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41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42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3" name="Текст 14"/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44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5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46" name="Текст 14"/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7" name="Текст 14"/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48" name="Текст 14"/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97" name="Рисунок 9"/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99" name="Рисунок 9"/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01" name="Рисунок 9"/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03" name="Рисунок 9"/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73" name="Текст 14"/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74" name="Текст 14"/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75" name="Текст 14"/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76" name="Текст 14"/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77" name="Текст 14"/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78" name="Текст 14"/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79" name="Текст 14"/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80" name="Текст 14"/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82" name="Овал 81"/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86" name="Овал 85"/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88" name="Овал 87"/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98" name="Овал 97"/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00" name="Овал 99"/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02" name="Овал 101"/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04" name="Овал 103"/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05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06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7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нсиров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Графический объект 4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45" name="Текст 10"/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4000" b="1" cap="all" spc="4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9" name="Текст 10"/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4000" b="1" cap="all" spc="4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7" name="Текст 10"/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4000" b="1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8" name="Текст 10"/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4000" b="1" cap="all" spc="4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7" name="Текст 14"/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1600" b="1" cap="none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38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9" name="Текст 14"/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1600" b="1" cap="none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0" name="Текст 14"/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1" name="Текст 14"/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1600" b="1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2" name="Текст 14"/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3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1600" b="1" cap="none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4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4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на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Графический объект 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Овал 30"/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6" name="Текст 25"/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6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0" name="Рисунок 29"/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 rtlCol="0"/>
          <a:lstStyle>
            <a:lvl1pPr marL="0" indent="0" algn="ctr">
              <a:buFont typeface="+mj-lt"/>
              <a:buNone/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20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2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Графический объект 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7" name="Текст 14"/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3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4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5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rtlCol="0" anchor="b"/>
          <a:lstStyle>
            <a:lvl1pPr algn="ctr">
              <a:defRPr lang="ru-RU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 err="1"/>
              <a:t>Заго</a:t>
            </a:r>
            <a:r>
              <a:rPr lang="en-US" b="1" noProof="0" dirty="0"/>
              <a:t>g</a:t>
            </a:r>
            <a:r>
              <a:rPr lang="ru-RU" noProof="0" dirty="0"/>
              <a:t>ловок слайда</a:t>
            </a:r>
          </a:p>
        </p:txBody>
      </p:sp>
      <p:sp>
        <p:nvSpPr>
          <p:cNvPr id="10" name="Текст 13"/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800" i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ru-RU" noProof="0" dirty="0"/>
              <a:t>Подзаголовок слайда</a:t>
            </a:r>
          </a:p>
        </p:txBody>
      </p:sp>
      <p:sp>
        <p:nvSpPr>
          <p:cNvPr id="12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4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Графический объект 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rtlCol="0" anchor="b"/>
          <a:lstStyle>
            <a:lvl1pPr>
              <a:defRPr lang="ru-RU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lang="ru-RU" sz="1800" i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ru-RU" noProof="0" dirty="0"/>
              <a:t>Подзаголовок слайда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на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Графический объект 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Овал 30"/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6" name="Текст 25"/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6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0" name="Рисунок 29"/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 rtlCol="0"/>
          <a:lstStyle>
            <a:lvl1pPr marL="0" indent="0" algn="ctr">
              <a:buFont typeface="+mj-lt"/>
              <a:buNone/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20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2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6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8" name="Текст 14"/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6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0" name="Текст 14"/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2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9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0" name="Текст 14"/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1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42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43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Заголовок 10"/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i="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6" name="Текст 14"/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7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2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8" name="Текст 14"/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3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9" name="Текст 14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4" name="Текст 14"/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30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0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2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  <p:sp>
        <p:nvSpPr>
          <p:cNvPr id="14" name="Рисунок 13"/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6" name="Рисунок 13"/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7" name="Рисунок 13"/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8" name="Рисунок 13"/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проду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 rtlCol="0"/>
          <a:lstStyle>
            <a:lvl1pPr algn="l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33" name="Текст 14"/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32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8" name="Текст 14"/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57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4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63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7" name="Текст 14"/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66" name="Текст 14"/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2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3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4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1" name="Рисунок 4"/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5" name="Рисунок 4"/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6" name="Рисунок 4"/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еимущества проду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7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8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9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0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Графический объект 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 rtlCol="0"/>
          <a:lstStyle>
            <a:lvl1pPr algn="ctr">
              <a:defRPr lang="ru-RU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изнес-мод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Заголовок 15"/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4"/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1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" name="Текст 14"/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3" name="Текст 14"/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4" name="Текст 14"/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0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2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6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8" name="Текст 14"/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6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0" name="Текст 14"/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2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9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0" name="Текст 14"/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1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42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43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рыночных возможносте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Графический объект 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ru-RU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13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5" name="Текст 10"/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ru-RU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3" name="Текст 14"/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7" name="Текст 10"/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ru-RU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6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0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2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 рыночных возможносте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Графический объект 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5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ru-RU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6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7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4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8" name="Текст 10"/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ru-RU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9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30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4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31" name="Текст 10"/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ru-RU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32" name="Текст 14"/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33" name="Текст 14"/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4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1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2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3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ши конкурен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Графический объект 3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4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5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6" name="Текст 14"/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7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1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2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3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ши конкуренты, версия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32" name="Текст 14"/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0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54" name="Текст 14"/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600" b="1" cap="all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9" name="Текст 14"/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38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4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2" name="Текст 14"/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6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34" name="Текст 14"/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8" name="Текст 14"/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cxnSp>
        <p:nvCxnSpPr>
          <p:cNvPr id="17" name="Прямая соединительная линия 16"/>
          <p:cNvCxnSpPr/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/>
          <p:cNvCxnSpPr/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2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3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ратегия развит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rtlCol="0" anchor="b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8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10" name="Текст 14"/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17" name="Текст 14"/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19" name="Текст 14"/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20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1" name="Текст 14"/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2" name="Текст 14"/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4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пулярнос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Графический объект 3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rtlCol="0" anchor="b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39" name="Текст 10"/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32" hasCustomPrompt="1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40" name="Текст 10"/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2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4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  <p:sp>
        <p:nvSpPr>
          <p:cNvPr id="34" name="Объект 3"/>
          <p:cNvSpPr>
            <a:spLocks noGrp="1"/>
          </p:cNvSpPr>
          <p:nvPr>
            <p:ph sz="quarter" idx="33" hasCustomPrompt="1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ухлетний план действи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Графический объект 1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Группа 99"/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Прямая соединительная линия 78"/>
            <p:cNvCxnSpPr/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Прямая соединительная линия 80"/>
            <p:cNvCxnSpPr/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Прямая соединительная линия 82"/>
            <p:cNvCxnSpPr/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Прямая соединительная линия 84"/>
            <p:cNvCxnSpPr/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Прямая соединительная линия 86"/>
            <p:cNvCxnSpPr/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Прямая соединительная линия 88"/>
            <p:cNvCxnSpPr/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Прямая соединительная линия 90"/>
            <p:cNvCxnSpPr/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Прямая соединительная линия 92"/>
            <p:cNvCxnSpPr/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Прямая соединительная линия 94"/>
            <p:cNvCxnSpPr/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Прямая соединительная линия 96"/>
            <p:cNvCxnSpPr/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Прямая соединительная линия 98"/>
            <p:cNvCxnSpPr/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21" name="Текст 14"/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2" name="Текст 14"/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3" name="Текст 14"/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13" name="Текст 14"/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ru-RU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год</a:t>
            </a:r>
          </a:p>
        </p:txBody>
      </p:sp>
      <p:sp>
        <p:nvSpPr>
          <p:cNvPr id="42" name="Текст 14"/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3" name="Текст 14"/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4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5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6" name="Текст 14"/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7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8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9" name="Текст 14"/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0" name="Текст 14"/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1" name="Текст 14"/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2" name="Текст 14"/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3" name="Текст 14"/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4" name="Текст 14"/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5" name="Текст 14"/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b="1" cap="none" spc="0" baseline="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6" name="Текст 14"/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14" name="Текст 14"/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ru-RU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год</a:t>
            </a:r>
          </a:p>
        </p:txBody>
      </p:sp>
      <p:sp>
        <p:nvSpPr>
          <p:cNvPr id="66" name="Текст 14"/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7" name="Текст 14"/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8" name="Текст 14"/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9" name="Текст 14"/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0" name="Текст 14"/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1" name="Текст 14"/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2" name="Текст 14"/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3" name="Текст 14"/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4" name="Текст 14"/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5" name="Текст 14"/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6" name="Текст 14"/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7" name="Текст 14"/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grpSp>
        <p:nvGrpSpPr>
          <p:cNvPr id="101" name="Группа 100"/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Прямая соединительная линия 101"/>
            <p:cNvCxnSpPr/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Прямая соединительная линия 102"/>
            <p:cNvCxnSpPr/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Прямая соединительная линия 103"/>
            <p:cNvCxnSpPr/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Прямая соединительная линия 104"/>
            <p:cNvCxnSpPr/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Прямая соединительная линия 105"/>
            <p:cNvCxnSpPr/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Прямая соединительная линия 106"/>
            <p:cNvCxnSpPr/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Прямая соединительная линия 107"/>
            <p:cNvCxnSpPr/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Прямая соединительная линия 108"/>
            <p:cNvCxnSpPr/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Прямая соединительная линия 109"/>
            <p:cNvCxnSpPr/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Прямая соединительная линия 110"/>
            <p:cNvCxnSpPr/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Прямая соединительная линия 111"/>
            <p:cNvCxnSpPr/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4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нсовые показател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Графический объект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10" hasCustomPrompt="1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 rtlCol="0"/>
          <a:lstStyle>
            <a:lvl1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12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4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накомство с командой от 4 челов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rtlCol="0" anchor="ctr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4" name="Рисунок 9"/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0" name="Рисунок 9"/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7" name="Рисунок 9"/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6" name="Рисунок 9"/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8" name="Овал 17"/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0" name="Овал 19"/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2" name="Овал 21"/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4" name="Овал 23"/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5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26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27" name="Текст 14"/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28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0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31" name="Текст 14"/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2" name="Текст 14"/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33" name="Текст 14"/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9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40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41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накомство с командой от 8 челов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rtlCol="0" anchor="ctr"/>
          <a:lstStyle>
            <a:lvl1pPr algn="ctr">
              <a:lnSpc>
                <a:spcPct val="90000"/>
              </a:lnSpc>
              <a:spcBef>
                <a:spcPts val="1000"/>
              </a:spcBef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34" name="Рисунок 9"/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81" name="Рисунок 9"/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85" name="Рисунок 9"/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87" name="Рисунок 9"/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37" name="Овал 36"/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41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42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3" name="Текст 14"/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44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5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46" name="Текст 14"/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7" name="Текст 14"/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48" name="Текст 14"/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97" name="Рисунок 9"/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99" name="Рисунок 9"/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01" name="Рисунок 9"/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03" name="Рисунок 9"/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73" name="Текст 14"/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74" name="Текст 14"/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75" name="Текст 14"/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76" name="Текст 14"/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77" name="Текст 14"/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78" name="Текст 14"/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79" name="Текст 14"/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80" name="Текст 14"/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82" name="Овал 81"/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86" name="Овал 85"/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88" name="Овал 87"/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98" name="Овал 97"/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00" name="Овал 99"/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02" name="Овал 101"/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04" name="Овал 103"/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05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06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7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Заголовок 10"/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i="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6" name="Текст 14"/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7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2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8" name="Текст 14"/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3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9" name="Текст 14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4" name="Текст 14"/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30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0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2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  <p:sp>
        <p:nvSpPr>
          <p:cNvPr id="14" name="Рисунок 13"/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6" name="Рисунок 13"/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7" name="Рисунок 13"/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8" name="Рисунок 13"/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нсиров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Графический объект 4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45" name="Текст 10"/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4000" b="1" cap="all" spc="4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9" name="Текст 10"/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4000" b="1" cap="all" spc="4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7" name="Текст 10"/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4000" b="1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8" name="Текст 10"/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4000" b="1" cap="all" spc="4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7" name="Текст 14"/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1600" b="1" cap="none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38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9" name="Текст 14"/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1600" b="1" cap="none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0" name="Текст 14"/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1" name="Текст 14"/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1600" b="1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2" name="Текст 14"/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3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1600" b="1" cap="none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4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4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Графический объект 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7" name="Текст 14"/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3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4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5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rtlCol="0" anchor="b"/>
          <a:lstStyle>
            <a:lvl1pPr algn="ctr">
              <a:defRPr lang="ru-RU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 err="1"/>
              <a:t>Заго</a:t>
            </a:r>
            <a:r>
              <a:rPr lang="en-US" b="1" noProof="0" dirty="0"/>
              <a:t>g</a:t>
            </a:r>
            <a:r>
              <a:rPr lang="ru-RU" noProof="0" dirty="0"/>
              <a:t>ловок слайда</a:t>
            </a:r>
          </a:p>
        </p:txBody>
      </p:sp>
      <p:sp>
        <p:nvSpPr>
          <p:cNvPr id="10" name="Текст 13"/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800" i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ru-RU" noProof="0" dirty="0"/>
              <a:t>Подзаголовок слайда</a:t>
            </a:r>
          </a:p>
        </p:txBody>
      </p:sp>
      <p:sp>
        <p:nvSpPr>
          <p:cNvPr id="12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4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проду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 rtlCol="0"/>
          <a:lstStyle>
            <a:lvl1pPr algn="l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33" name="Текст 14"/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32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8" name="Текст 14"/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57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4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63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7" name="Текст 14"/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66" name="Текст 14"/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2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3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4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1" name="Рисунок 4"/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5" name="Рисунок 4"/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6" name="Рисунок 4"/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еимущества проду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7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8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9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0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Графический объект 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 rtlCol="0"/>
          <a:lstStyle>
            <a:lvl1pPr algn="ctr">
              <a:defRPr lang="ru-RU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изнес-мод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Заголовок 15"/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4"/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1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" name="Текст 14"/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3" name="Текст 14"/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4" name="Текст 14"/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0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2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рыночных возможносте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Графический объект 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ru-RU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13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5" name="Текст 10"/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ru-RU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3" name="Текст 14"/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7" name="Текст 10"/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ru-RU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6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0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2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  <a:endParaRPr lang="ru-RU" b="1" dirty="0"/>
          </a:p>
        </p:txBody>
      </p:sp>
      <p:sp>
        <p:nvSpPr>
          <p:cNvPr id="14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5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  <a:endParaRPr lang="en-US" b="1" cap="al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ru-RU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  <a:endParaRPr lang="ru-RU" b="1" dirty="0"/>
          </a:p>
        </p:txBody>
      </p:sp>
      <p:sp>
        <p:nvSpPr>
          <p:cNvPr id="14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5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  <a:endParaRPr lang="en-US" b="1" cap="al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ru-RU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106045" y="321310"/>
            <a:ext cx="7892415" cy="149669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4400" dirty="0"/>
              <a:t>Выявление</a:t>
            </a:r>
            <a:r>
              <a:rPr lang="en-US" altLang="ru-RU" sz="4400" dirty="0"/>
              <a:t> </a:t>
            </a:r>
            <a:r>
              <a:rPr lang="ru-RU" sz="4400" dirty="0"/>
              <a:t>аномалий во временном ряду</a:t>
            </a:r>
            <a:endParaRPr lang="ru-RU" sz="4400" b="1" dirty="0">
              <a:latin typeface="Century Gothic" panose="020B0502020202020204" pitchFamily="34" charset="0"/>
            </a:endParaRP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2"/>
          </p:nvPr>
        </p:nvSpPr>
        <p:spPr>
          <a:xfrm>
            <a:off x="196949" y="3073749"/>
            <a:ext cx="4989628" cy="2034064"/>
          </a:xfrm>
        </p:spPr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sz="2400" b="1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Участники</a:t>
            </a:r>
            <a:r>
              <a:rPr lang="en-US" sz="2400" b="1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:</a:t>
            </a:r>
            <a:endParaRPr lang="ru-RU" sz="2400" b="1" u="sng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rtl="0"/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Миронов Владимир</a:t>
            </a:r>
            <a:r>
              <a:rPr lang="en-US" alt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 (DS, Analytics)</a:t>
            </a:r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rtl="0"/>
            <a:r>
              <a:rPr lang="ru-RU" dirty="0">
                <a:cs typeface="Calibri Light" panose="020F0302020204030204" pitchFamily="34" charset="0"/>
              </a:rPr>
              <a:t>Меркулов Артемий</a:t>
            </a:r>
            <a:r>
              <a:rPr lang="en-US" altLang="ru-RU" dirty="0">
                <a:cs typeface="Calibri Light" panose="020F0302020204030204" pitchFamily="34" charset="0"/>
              </a:rPr>
              <a:t> (DS, Analytics)</a:t>
            </a:r>
            <a:endParaRPr lang="ru-RU" dirty="0">
              <a:cs typeface="Calibri Light" panose="020F0302020204030204" pitchFamily="34" charset="0"/>
            </a:endParaRPr>
          </a:p>
          <a:p>
            <a:pPr rtl="0"/>
            <a:r>
              <a:rPr lang="ru-RU" dirty="0">
                <a:cs typeface="Calibri Light" panose="020F0302020204030204" pitchFamily="34" charset="0"/>
              </a:rPr>
              <a:t>Шумский Игорь</a:t>
            </a:r>
            <a:r>
              <a:rPr lang="en-US" altLang="ru-RU" dirty="0">
                <a:cs typeface="Calibri Light" panose="020F0302020204030204" pitchFamily="34" charset="0"/>
              </a:rPr>
              <a:t> (DS, Viusalization, Support)</a:t>
            </a:r>
          </a:p>
          <a:p>
            <a:pPr rtl="0"/>
            <a:r>
              <a:rPr dirty="0">
                <a:cs typeface="Calibri Light" panose="020F0302020204030204" pitchFamily="34" charset="0"/>
                <a:sym typeface="+mn-ea"/>
              </a:rPr>
              <a:t>Солонченко Роман</a:t>
            </a:r>
            <a:r>
              <a:rPr lang="en-US" altLang="ru-RU" dirty="0">
                <a:cs typeface="Calibri Light" panose="020F0302020204030204" pitchFamily="34" charset="0"/>
                <a:sym typeface="+mn-ea"/>
              </a:rPr>
              <a:t> (Support, DataBase)</a:t>
            </a:r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rtl="0"/>
            <a:r>
              <a:rPr lang="ru-RU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П</a:t>
            </a:r>
            <a:r>
              <a:rPr lang="ru-RU" dirty="0" err="1">
                <a:cs typeface="Calibri Light" panose="020F0302020204030204" pitchFamily="34" charset="0"/>
              </a:rPr>
              <a:t>халагов</a:t>
            </a:r>
            <a:r>
              <a:rPr lang="ru-RU" dirty="0">
                <a:cs typeface="Calibri Light" panose="020F0302020204030204" pitchFamily="34" charset="0"/>
              </a:rPr>
              <a:t> Валерий</a:t>
            </a:r>
            <a:r>
              <a:rPr lang="en-US" altLang="ru-RU" dirty="0">
                <a:cs typeface="Calibri Light" panose="020F0302020204030204" pitchFamily="34" charset="0"/>
              </a:rPr>
              <a:t> (Project, Support)</a:t>
            </a:r>
            <a:endParaRPr lang="ru-RU" dirty="0">
              <a:cs typeface="Calibri Light" panose="020F0302020204030204" pitchFamily="34" charset="0"/>
            </a:endParaRPr>
          </a:p>
          <a:p>
            <a:pPr rtl="0"/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Заголовок 9"/>
          <p:cNvSpPr>
            <a:spLocks noGrp="1"/>
          </p:cNvSpPr>
          <p:nvPr/>
        </p:nvSpPr>
        <p:spPr>
          <a:xfrm>
            <a:off x="196850" y="1969770"/>
            <a:ext cx="5375275" cy="788035"/>
          </a:xfrm>
          <a:prstGeom prst="rect">
            <a:avLst/>
          </a:prstGeom>
        </p:spPr>
        <p:txBody>
          <a:bodyPr rtlCol="0" anchor="b"/>
          <a:lstStyle>
            <a:defPPr>
              <a:defRPr lang="ru-RU"/>
            </a:defPPr>
          </a:lstStyle>
          <a:p>
            <a:pPr rtl="0"/>
            <a:r>
              <a:rPr lang="en-US" altLang="en-US" sz="4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AnomalyDetection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276225" y="113030"/>
            <a:ext cx="11689715" cy="1148080"/>
          </a:xfrm>
        </p:spPr>
        <p:txBody>
          <a:bodyPr/>
          <a:lstStyle/>
          <a:p>
            <a:r>
              <a:rPr lang="ru-RU" b="1" dirty="0">
                <a:latin typeface="Century Gothic" panose="020B0502020202020204" pitchFamily="34" charset="0"/>
              </a:rPr>
              <a:t>Обнаружение аномалий с использованием </a:t>
            </a:r>
            <a:r>
              <a:rPr lang="en-US" b="1" dirty="0">
                <a:latin typeface="Century Gothic" panose="020B0502020202020204" pitchFamily="34" charset="0"/>
              </a:rPr>
              <a:t>SARIMAX</a:t>
            </a:r>
            <a:r>
              <a:rPr altLang="en-US" b="1" dirty="0">
                <a:latin typeface="Century Gothic" panose="020B0502020202020204" pitchFamily="34" charset="0"/>
              </a:rPr>
              <a:t> + Байес (</a:t>
            </a:r>
            <a:r>
              <a:rPr lang="en-US" altLang="en-US" b="1" dirty="0">
                <a:latin typeface="Century Gothic" panose="020B0502020202020204" pitchFamily="34" charset="0"/>
              </a:rPr>
              <a:t>Fine-Tine</a:t>
            </a:r>
            <a:r>
              <a:rPr altLang="en-US" b="1" dirty="0">
                <a:latin typeface="Century Gothic" panose="020B0502020202020204" pitchFamily="34" charset="0"/>
              </a:rPr>
              <a:t>)</a:t>
            </a:r>
          </a:p>
        </p:txBody>
      </p:sp>
      <p:sp>
        <p:nvSpPr>
          <p:cNvPr id="62" name="Объект 2"/>
          <p:cNvSpPr txBox="1"/>
          <p:nvPr/>
        </p:nvSpPr>
        <p:spPr>
          <a:xfrm>
            <a:off x="791480" y="958085"/>
            <a:ext cx="10609040" cy="923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После предварительной обработки пропусков была обучена модель </a:t>
            </a:r>
            <a:r>
              <a:rPr lang="en-US" sz="2000" dirty="0" err="1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Sarimax</a:t>
            </a:r>
            <a:r>
              <a:rPr altLang="en-US" sz="2000" dirty="0" err="1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 + Байес</a:t>
            </a:r>
            <a:r>
              <a:rPr lang="ru-RU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. Результаты работы, которой продемонстрированы на графике.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550" y="1743451"/>
            <a:ext cx="9326899" cy="466344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276225" y="113030"/>
            <a:ext cx="11689715" cy="1148080"/>
          </a:xfrm>
        </p:spPr>
        <p:txBody>
          <a:bodyPr/>
          <a:lstStyle/>
          <a:p>
            <a:r>
              <a:rPr lang="ru-RU" b="1" dirty="0">
                <a:latin typeface="Century Gothic" panose="020B0502020202020204" pitchFamily="34" charset="0"/>
              </a:rPr>
              <a:t>Обнаружение аномалий с использованием осцилляторов </a:t>
            </a:r>
            <a:endParaRPr altLang="en-US" b="1" dirty="0">
              <a:latin typeface="Century Gothic" panose="020B0502020202020204" pitchFamily="34" charset="0"/>
            </a:endParaRPr>
          </a:p>
        </p:txBody>
      </p:sp>
      <p:sp>
        <p:nvSpPr>
          <p:cNvPr id="62" name="Объект 2"/>
          <p:cNvSpPr txBox="1"/>
          <p:nvPr/>
        </p:nvSpPr>
        <p:spPr>
          <a:xfrm>
            <a:off x="791480" y="958085"/>
            <a:ext cx="10609040" cy="923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Добавив различные индикаторы, как  скользящие средние, индикаторы MACD и ADX, стохастический осциллятор, отсекаем часть </a:t>
            </a:r>
            <a:r>
              <a:rPr lang="ru-RU" sz="2000" dirty="0" err="1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датафрейма</a:t>
            </a:r>
            <a:r>
              <a:rPr lang="ru-RU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 для поиска аномалий</a:t>
            </a:r>
            <a:r>
              <a:rPr lang="en-US" altLang="ru-RU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 </a:t>
            </a:r>
            <a:r>
              <a:rPr altLang="ru-RU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также возможно применение других осциляторов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40" y="1873885"/>
            <a:ext cx="3510280" cy="239204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40" y="4337685"/>
            <a:ext cx="3510280" cy="240157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1145" y="1868170"/>
            <a:ext cx="4551045" cy="239776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1357" y="4368108"/>
            <a:ext cx="4550925" cy="2394000"/>
          </a:xfrm>
          <a:prstGeom prst="rect">
            <a:avLst/>
          </a:prstGeom>
        </p:spPr>
      </p:pic>
      <p:sp>
        <p:nvSpPr>
          <p:cNvPr id="2" name="Объект 2"/>
          <p:cNvSpPr txBox="1"/>
          <p:nvPr/>
        </p:nvSpPr>
        <p:spPr>
          <a:xfrm>
            <a:off x="9399905" y="2007235"/>
            <a:ext cx="2000885" cy="38741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altLang="ru-RU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Возможные индикаторы</a:t>
            </a:r>
            <a:r>
              <a:rPr lang="en-US" altLang="ru-RU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: 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ru-RU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1. MACD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hi-IN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2. SMA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hi-IN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3. </a:t>
            </a:r>
            <a:r>
              <a:rPr altLang="hi-IN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Ичимоку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altLang="hi-IN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4. </a:t>
            </a:r>
            <a:r>
              <a:rPr lang="hi-IN" altLang="hi-IN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B</a:t>
            </a:r>
            <a:r>
              <a:rPr lang="en-US" altLang="hi-IN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illWilliams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hi-IN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5. Kalman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hi-IN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6. MonteCarlo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hi-IN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7. RSI + ATP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altLang="hi-IN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и т.д.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altLang="hi-IN" sz="2000" dirty="0">
              <a:solidFill>
                <a:schemeClr val="bg1"/>
              </a:solidFill>
              <a:latin typeface="+mj-lt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Заголовок 26"/>
          <p:cNvSpPr>
            <a:spLocks noGrp="1"/>
          </p:cNvSpPr>
          <p:nvPr>
            <p:ph type="title"/>
          </p:nvPr>
        </p:nvSpPr>
        <p:spPr>
          <a:xfrm>
            <a:off x="365186" y="1433316"/>
            <a:ext cx="5309918" cy="538038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Результат анализа</a:t>
            </a:r>
            <a:endParaRPr lang="ru-RU" b="1" dirty="0">
              <a:latin typeface="Century Gothic" panose="020B0502020202020204" pitchFamily="34" charset="0"/>
            </a:endParaRPr>
          </a:p>
        </p:txBody>
      </p:sp>
      <p:sp>
        <p:nvSpPr>
          <p:cNvPr id="59" name="Текст 58"/>
          <p:cNvSpPr>
            <a:spLocks noGrp="1"/>
          </p:cNvSpPr>
          <p:nvPr>
            <p:ph type="body" sz="quarter" idx="12"/>
          </p:nvPr>
        </p:nvSpPr>
        <p:spPr>
          <a:xfrm>
            <a:off x="365125" y="2221865"/>
            <a:ext cx="6004560" cy="2872105"/>
          </a:xfrm>
        </p:spPr>
        <p:txBody>
          <a:bodyPr rtlCol="0"/>
          <a:lstStyle>
            <a:defPPr>
              <a:defRPr lang="ru-RU"/>
            </a:defPPr>
          </a:lstStyle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sz="2600" dirty="0">
                <a:cs typeface="Calibri Light" panose="020F0302020204030204" pitchFamily="34" charset="0"/>
              </a:rPr>
              <a:t>Рассмотрев различные модели и оптимизировав их, в финальной версии сервиса для поиска аномалий во временном ряду мы будем использовать </a:t>
            </a:r>
            <a:r>
              <a:rPr lang="en-US" sz="2600" dirty="0">
                <a:cs typeface="Calibri Light" panose="020F0302020204030204" pitchFamily="34" charset="0"/>
              </a:rPr>
              <a:t>SARIMAX + </a:t>
            </a:r>
            <a:r>
              <a:rPr lang="ru-RU" sz="2600" dirty="0">
                <a:cs typeface="Calibri Light" panose="020F0302020204030204" pitchFamily="34" charset="0"/>
              </a:rPr>
              <a:t>Байес и </a:t>
            </a:r>
            <a:r>
              <a:rPr lang="en-US" sz="2600" dirty="0">
                <a:cs typeface="Calibri Light" panose="020F0302020204030204" pitchFamily="34" charset="0"/>
              </a:rPr>
              <a:t>Advanced Autoencoders, </a:t>
            </a:r>
            <a:r>
              <a:rPr lang="ru-RU" sz="2600" dirty="0">
                <a:cs typeface="Calibri Light" panose="020F0302020204030204" pitchFamily="34" charset="0"/>
              </a:rPr>
              <a:t>так как они показали лучшие результаты.  </a:t>
            </a:r>
          </a:p>
          <a:p>
            <a:pPr rtl="0"/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Рисунок 5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23" b="923"/>
          <a:stretch>
            <a:fillRect/>
          </a:stretch>
        </p:blipFill>
        <p:spPr/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276225" y="113030"/>
            <a:ext cx="11689715" cy="1148080"/>
          </a:xfrm>
        </p:spPr>
        <p:txBody>
          <a:bodyPr/>
          <a:lstStyle/>
          <a:p>
            <a:r>
              <a:rPr lang="ru-RU" b="1" dirty="0">
                <a:latin typeface="Century Gothic" panose="020B0502020202020204" pitchFamily="34" charset="0"/>
              </a:rPr>
              <a:t>Демонстрация работы сервиса</a:t>
            </a:r>
            <a:endParaRPr altLang="en-US" b="1" dirty="0">
              <a:latin typeface="Century Gothic" panose="020B0502020202020204" pitchFamily="34" charset="0"/>
            </a:endParaRPr>
          </a:p>
        </p:txBody>
      </p:sp>
      <p:pic>
        <p:nvPicPr>
          <p:cNvPr id="5" name="фыв">
            <a:hlinkClick r:id="" action="ppaction://media"/>
            <a:extLst>
              <a:ext uri="{FF2B5EF4-FFF2-40B4-BE49-F238E27FC236}">
                <a16:creationId xmlns:a16="http://schemas.microsoft.com/office/drawing/2014/main" id="{9CD428A6-7FC1-4733-8E97-B6486B9E4D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b="74574"/>
          <a:stretch/>
        </p:blipFill>
        <p:spPr>
          <a:xfrm>
            <a:off x="2345372" y="2137886"/>
            <a:ext cx="7551420" cy="193881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Заголовок 26"/>
          <p:cNvSpPr>
            <a:spLocks noGrp="1"/>
          </p:cNvSpPr>
          <p:nvPr>
            <p:ph type="title"/>
          </p:nvPr>
        </p:nvSpPr>
        <p:spPr>
          <a:xfrm>
            <a:off x="365186" y="1433316"/>
            <a:ext cx="6169726" cy="538038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Сравнение с техническим заданием</a:t>
            </a:r>
            <a:endParaRPr lang="ru-RU" b="1" dirty="0">
              <a:latin typeface="Century Gothic" panose="020B0502020202020204" pitchFamily="34" charset="0"/>
            </a:endParaRPr>
          </a:p>
        </p:txBody>
      </p:sp>
      <p:sp>
        <p:nvSpPr>
          <p:cNvPr id="59" name="Текст 58"/>
          <p:cNvSpPr>
            <a:spLocks noGrp="1"/>
          </p:cNvSpPr>
          <p:nvPr>
            <p:ph type="body" sz="quarter" idx="12"/>
          </p:nvPr>
        </p:nvSpPr>
        <p:spPr>
          <a:xfrm>
            <a:off x="365125" y="2221865"/>
            <a:ext cx="6004560" cy="2872105"/>
          </a:xfrm>
        </p:spPr>
        <p:txBody>
          <a:bodyPr rtlCol="0"/>
          <a:lstStyle>
            <a:defPPr>
              <a:defRPr lang="ru-RU"/>
            </a:defPPr>
          </a:lstStyle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sz="2600" dirty="0">
                <a:cs typeface="Calibri Light" panose="020F0302020204030204" pitchFamily="34" charset="0"/>
              </a:rPr>
              <a:t>Мы смогли разработать сервис, используя </a:t>
            </a:r>
            <a:r>
              <a:rPr lang="en-US" sz="2800" dirty="0" err="1">
                <a:cs typeface="Calibri Light" panose="020F0302020204030204" pitchFamily="34" charset="0"/>
              </a:rPr>
              <a:t>FastAPI</a:t>
            </a:r>
            <a:r>
              <a:rPr lang="en-US" sz="2600" dirty="0">
                <a:cs typeface="Calibri Light" panose="020F0302020204030204" pitchFamily="34" charset="0"/>
              </a:rPr>
              <a:t>,</a:t>
            </a:r>
            <a:r>
              <a:rPr lang="ru-RU" sz="2600" dirty="0">
                <a:cs typeface="Calibri Light" panose="020F0302020204030204" pitchFamily="34" charset="0"/>
              </a:rPr>
              <a:t> который анализирует временной ряд и размечает выявленные аномалии и </a:t>
            </a:r>
            <a:r>
              <a:rPr lang="en-US" sz="2600" dirty="0">
                <a:cs typeface="Calibri Light" panose="020F0302020204030204" pitchFamily="34" charset="0"/>
              </a:rPr>
              <a:t>timestep,</a:t>
            </a:r>
            <a:r>
              <a:rPr lang="ru-RU" sz="2600" dirty="0">
                <a:cs typeface="Calibri Light" panose="020F0302020204030204" pitchFamily="34" charset="0"/>
              </a:rPr>
              <a:t> с которого она начинается. Данная реализация полностью соответствует техническому заданию.</a:t>
            </a:r>
          </a:p>
          <a:p>
            <a:pPr rtl="0"/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8" name="Рисунок 17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23" b="923"/>
          <a:stretch>
            <a:fillRect/>
          </a:stretch>
        </p:blipFill>
        <p:spPr/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18"/>
          <p:cNvSpPr>
            <a:spLocks noGrp="1"/>
          </p:cNvSpPr>
          <p:nvPr>
            <p:ph type="title"/>
          </p:nvPr>
        </p:nvSpPr>
        <p:spPr>
          <a:xfrm>
            <a:off x="1014658" y="1782102"/>
            <a:ext cx="4989629" cy="2387771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dirty="0">
                <a:latin typeface="Century Gothic" panose="020B0502020202020204" pitchFamily="34" charset="0"/>
              </a:rPr>
              <a:t>Спасибо</a:t>
            </a:r>
            <a:r>
              <a:rPr lang="ru-RU" dirty="0"/>
              <a:t> За внимание</a:t>
            </a:r>
            <a:r>
              <a:rPr lang="ru-RU" b="1" dirty="0">
                <a:latin typeface="Century Gothic" panose="020B0502020202020204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Заголовок 26"/>
          <p:cNvSpPr>
            <a:spLocks noGrp="1"/>
          </p:cNvSpPr>
          <p:nvPr>
            <p:ph type="title"/>
          </p:nvPr>
        </p:nvSpPr>
        <p:spPr>
          <a:xfrm>
            <a:off x="365186" y="1433316"/>
            <a:ext cx="5309918" cy="538038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Инструменты для решения задачи</a:t>
            </a:r>
            <a:endParaRPr lang="ru-RU" b="1" dirty="0">
              <a:latin typeface="Century Gothic" panose="020B0502020202020204" pitchFamily="34" charset="0"/>
            </a:endParaRPr>
          </a:p>
        </p:txBody>
      </p:sp>
      <p:sp>
        <p:nvSpPr>
          <p:cNvPr id="59" name="Текст 58"/>
          <p:cNvSpPr>
            <a:spLocks noGrp="1"/>
          </p:cNvSpPr>
          <p:nvPr>
            <p:ph type="body" sz="quarter" idx="12"/>
          </p:nvPr>
        </p:nvSpPr>
        <p:spPr>
          <a:xfrm>
            <a:off x="365125" y="2221865"/>
            <a:ext cx="6004560" cy="2872105"/>
          </a:xfrm>
        </p:spPr>
        <p:txBody>
          <a:bodyPr rtlCol="0"/>
          <a:lstStyle>
            <a:defPPr>
              <a:defRPr lang="ru-RU"/>
            </a:defPPr>
          </a:lstStyle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sz="2600" dirty="0">
                <a:cs typeface="Calibri Light" panose="020F0302020204030204" pitchFamily="34" charset="0"/>
              </a:rPr>
              <a:t>Весь код для этого сервиса написан на </a:t>
            </a:r>
            <a:r>
              <a:rPr lang="en-US" sz="2600" dirty="0">
                <a:cs typeface="Calibri Light" panose="020F0302020204030204" pitchFamily="34" charset="0"/>
              </a:rPr>
              <a:t>Python.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sz="2600" dirty="0">
                <a:cs typeface="Calibri Light" panose="020F0302020204030204" pitchFamily="34" charset="0"/>
              </a:rPr>
              <a:t>Были использованы следующие основные библиотеки</a:t>
            </a:r>
            <a:r>
              <a:rPr lang="en-US" sz="2600" dirty="0">
                <a:cs typeface="Calibri Light" panose="020F0302020204030204" pitchFamily="34" charset="0"/>
              </a:rPr>
              <a:t>:</a:t>
            </a:r>
            <a:r>
              <a:rPr lang="ru-RU" sz="2600" dirty="0">
                <a:cs typeface="Calibri Light" panose="020F0302020204030204" pitchFamily="34" charset="0"/>
              </a:rPr>
              <a:t> </a:t>
            </a:r>
            <a:r>
              <a:rPr lang="en-US" sz="2600" dirty="0">
                <a:cs typeface="Calibri Light" panose="020F0302020204030204" pitchFamily="34" charset="0"/>
              </a:rPr>
              <a:t>matplotlib, </a:t>
            </a:r>
            <a:r>
              <a:rPr lang="en-US" sz="2600" dirty="0" err="1">
                <a:cs typeface="Calibri Light" panose="020F0302020204030204" pitchFamily="34" charset="0"/>
              </a:rPr>
              <a:t>plotly</a:t>
            </a:r>
            <a:r>
              <a:rPr lang="en-US" sz="2600" dirty="0">
                <a:cs typeface="Calibri Light" panose="020F0302020204030204" pitchFamily="34" charset="0"/>
              </a:rPr>
              <a:t>, torch, </a:t>
            </a:r>
            <a:r>
              <a:rPr lang="en-US" sz="2600" dirty="0" err="1">
                <a:cs typeface="Calibri Light" panose="020F0302020204030204" pitchFamily="34" charset="0"/>
              </a:rPr>
              <a:t>sklearn</a:t>
            </a:r>
            <a:r>
              <a:rPr lang="en-US" sz="2600" dirty="0">
                <a:cs typeface="Calibri Light" panose="020F0302020204030204" pitchFamily="34" charset="0"/>
              </a:rPr>
              <a:t>, </a:t>
            </a:r>
            <a:r>
              <a:rPr lang="en-US" sz="2600" dirty="0" err="1">
                <a:cs typeface="Calibri Light" panose="020F0302020204030204" pitchFamily="34" charset="0"/>
              </a:rPr>
              <a:t>tensorflow</a:t>
            </a:r>
            <a:r>
              <a:rPr lang="en-US" sz="2600" dirty="0">
                <a:cs typeface="Calibri Light" panose="020F0302020204030204" pitchFamily="34" charset="0"/>
              </a:rPr>
              <a:t>, </a:t>
            </a:r>
            <a:r>
              <a:rPr lang="en-US" sz="2600" dirty="0" err="1">
                <a:cs typeface="Calibri Light" panose="020F0302020204030204" pitchFamily="34" charset="0"/>
              </a:rPr>
              <a:t>tqdm</a:t>
            </a:r>
            <a:r>
              <a:rPr lang="en-US" sz="2600" dirty="0">
                <a:cs typeface="Calibri Light" panose="020F0302020204030204" pitchFamily="34" charset="0"/>
              </a:rPr>
              <a:t>, pandas, </a:t>
            </a:r>
            <a:r>
              <a:rPr lang="en-US" sz="2600" dirty="0" err="1">
                <a:cs typeface="Calibri Light" panose="020F0302020204030204" pitchFamily="34" charset="0"/>
              </a:rPr>
              <a:t>numpy</a:t>
            </a:r>
            <a:r>
              <a:rPr lang="en-US" sz="2600" dirty="0">
                <a:cs typeface="Calibri Light" panose="020F0302020204030204" pitchFamily="34" charset="0"/>
              </a:rPr>
              <a:t>, </a:t>
            </a:r>
            <a:r>
              <a:rPr lang="en-US" sz="2600" dirty="0" err="1">
                <a:cs typeface="Calibri Light" panose="020F0302020204030204" pitchFamily="34" charset="0"/>
              </a:rPr>
              <a:t>FastAPI</a:t>
            </a:r>
            <a:r>
              <a:rPr lang="en-US" sz="2600" dirty="0">
                <a:cs typeface="Calibri Light" panose="020F0302020204030204" pitchFamily="34" charset="0"/>
              </a:rPr>
              <a:t>.</a:t>
            </a:r>
            <a:endParaRPr lang="ru-RU" sz="2600" dirty="0">
              <a:cs typeface="Calibri Light" panose="020F0302020204030204" pitchFamily="34" charset="0"/>
            </a:endParaRPr>
          </a:p>
          <a:p>
            <a:pPr rtl="0"/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Рисунок 5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23" b="923"/>
          <a:stretch>
            <a:fillRect/>
          </a:stretch>
        </p:blipFill>
        <p:spPr/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Заголовок 26"/>
          <p:cNvSpPr>
            <a:spLocks noGrp="1"/>
          </p:cNvSpPr>
          <p:nvPr>
            <p:ph type="title"/>
          </p:nvPr>
        </p:nvSpPr>
        <p:spPr>
          <a:xfrm>
            <a:off x="284480" y="1433033"/>
            <a:ext cx="5309918" cy="538038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Цели</a:t>
            </a:r>
            <a:endParaRPr lang="ru-RU" b="1" dirty="0">
              <a:latin typeface="Century Gothic" panose="020B0502020202020204" pitchFamily="34" charset="0"/>
            </a:endParaRPr>
          </a:p>
        </p:txBody>
      </p:sp>
      <p:sp>
        <p:nvSpPr>
          <p:cNvPr id="59" name="Текст 58"/>
          <p:cNvSpPr>
            <a:spLocks noGrp="1"/>
          </p:cNvSpPr>
          <p:nvPr>
            <p:ph type="body" sz="quarter" idx="12"/>
          </p:nvPr>
        </p:nvSpPr>
        <p:spPr>
          <a:xfrm>
            <a:off x="284480" y="2277618"/>
            <a:ext cx="5994400" cy="3756660"/>
          </a:xfrm>
        </p:spPr>
        <p:txBody>
          <a:bodyPr rtlCol="0"/>
          <a:lstStyle>
            <a:defPPr>
              <a:defRPr lang="ru-RU"/>
            </a:defPPr>
          </a:lstStyle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Разработать сервис для анализа временного ряда, который на вход получает временное окно, а на выходе отвечает на вопрос есть ли в нём аномалия и с какого </a:t>
            </a:r>
            <a:r>
              <a:rPr lang="ru-RU" sz="2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timestep</a:t>
            </a:r>
            <a:r>
              <a:rPr lang="ru-RU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 она начинается. 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Сделать простейшую реализацию сервиса, используя </a:t>
            </a:r>
            <a:r>
              <a:rPr lang="en-US" sz="2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FastAPI</a:t>
            </a:r>
            <a:r>
              <a:rPr lang="ru-RU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. 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Оценить работу сервиса на точность и скорость обнаружения аномалий.</a:t>
            </a:r>
          </a:p>
        </p:txBody>
      </p:sp>
      <p:pic>
        <p:nvPicPr>
          <p:cNvPr id="6" name="Рисунок 5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23" b="923"/>
          <a:stretch>
            <a:fillRect/>
          </a:stretch>
        </p:blipFill>
        <p:spPr/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Заголовок 26"/>
          <p:cNvSpPr>
            <a:spLocks noGrp="1"/>
          </p:cNvSpPr>
          <p:nvPr>
            <p:ph type="title"/>
          </p:nvPr>
        </p:nvSpPr>
        <p:spPr>
          <a:xfrm>
            <a:off x="365186" y="1433316"/>
            <a:ext cx="5309918" cy="538038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Предстоящие Задачи</a:t>
            </a:r>
            <a:endParaRPr lang="ru-RU" b="1" dirty="0">
              <a:latin typeface="Century Gothic" panose="020B0502020202020204" pitchFamily="34" charset="0"/>
            </a:endParaRPr>
          </a:p>
        </p:txBody>
      </p:sp>
      <p:sp>
        <p:nvSpPr>
          <p:cNvPr id="59" name="Текст 58"/>
          <p:cNvSpPr>
            <a:spLocks noGrp="1"/>
          </p:cNvSpPr>
          <p:nvPr>
            <p:ph type="body" sz="quarter" idx="12"/>
          </p:nvPr>
        </p:nvSpPr>
        <p:spPr>
          <a:xfrm>
            <a:off x="365125" y="2221865"/>
            <a:ext cx="6004560" cy="2872105"/>
          </a:xfrm>
        </p:spPr>
        <p:txBody>
          <a:bodyPr rtlCol="0"/>
          <a:lstStyle>
            <a:defPPr>
              <a:defRPr lang="ru-RU"/>
            </a:defPPr>
          </a:lstStyle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Применить различные модели</a:t>
            </a:r>
            <a:r>
              <a:rPr lang="hi-IN" alt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alt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и алгоритмы</a:t>
            </a: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для выявление аномалий, чтобы понять кака</a:t>
            </a:r>
            <a:r>
              <a:rPr lang="ru-RU" sz="2400" dirty="0">
                <a:cs typeface="Calibri Light" panose="020F0302020204030204" pitchFamily="34" charset="0"/>
              </a:rPr>
              <a:t>я модель лучшая</a:t>
            </a:r>
            <a:r>
              <a:rPr lang="en-US" sz="2400" dirty="0">
                <a:cs typeface="Calibri Light" panose="020F0302020204030204" pitchFamily="34" charset="0"/>
              </a:rPr>
              <a:t>.</a:t>
            </a:r>
            <a:endParaRPr lang="ru-RU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sz="2400" dirty="0">
                <a:cs typeface="Calibri Light" panose="020F0302020204030204" pitchFamily="34" charset="0"/>
              </a:rPr>
              <a:t>Обосновать и интерпретировать обнаруженные аномалии</a:t>
            </a:r>
            <a:r>
              <a:rPr lang="en-US" sz="2400" dirty="0">
                <a:cs typeface="Calibri Light" panose="020F0302020204030204" pitchFamily="34" charset="0"/>
              </a:rPr>
              <a:t>.</a:t>
            </a:r>
            <a:endParaRPr lang="ru-RU" sz="2400" dirty="0">
              <a:cs typeface="Calibri Light" panose="020F0302020204030204" pitchFamily="34" charset="0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sz="2400" dirty="0">
                <a:cs typeface="Calibri Light" panose="020F0302020204030204" pitchFamily="34" charset="0"/>
              </a:rPr>
              <a:t>Оптимизировать скорость работы модели по времени, памяти и данным</a:t>
            </a:r>
            <a:r>
              <a:rPr lang="en-US" sz="2400" dirty="0">
                <a:cs typeface="Calibri Light" panose="020F0302020204030204" pitchFamily="34" charset="0"/>
              </a:rPr>
              <a:t>.</a:t>
            </a:r>
            <a:endParaRPr lang="ru-RU" sz="2400" dirty="0">
              <a:cs typeface="Calibri Light" panose="020F0302020204030204" pitchFamily="34" charset="0"/>
            </a:endParaRPr>
          </a:p>
          <a:p>
            <a:pPr rtl="0"/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23" b="923"/>
          <a:stretch>
            <a:fillRect/>
          </a:stretch>
        </p:blipFill>
        <p:spPr/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69545" y="113030"/>
            <a:ext cx="11709400" cy="1148080"/>
          </a:xfrm>
        </p:spPr>
        <p:txBody>
          <a:bodyPr/>
          <a:lstStyle/>
          <a:p>
            <a:r>
              <a:rPr lang="ru-RU" b="1" dirty="0">
                <a:latin typeface="Century Gothic" panose="020B0502020202020204" pitchFamily="34" charset="0"/>
              </a:rPr>
              <a:t>Анализ исходных</a:t>
            </a:r>
            <a:r>
              <a:rPr lang="ru-RU" dirty="0"/>
              <a:t> </a:t>
            </a:r>
            <a:r>
              <a:rPr lang="ru-RU" b="1" dirty="0">
                <a:latin typeface="Century Gothic" panose="020B0502020202020204" pitchFamily="34" charset="0"/>
              </a:rPr>
              <a:t>данных </a:t>
            </a:r>
            <a:endParaRPr altLang="en-US" b="1" dirty="0">
              <a:latin typeface="Century Gothic" panose="020B0502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" y="1505585"/>
            <a:ext cx="3634105" cy="227139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665" y="1505585"/>
            <a:ext cx="3572510" cy="229933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4375" y="1511935"/>
            <a:ext cx="3575050" cy="229679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590" y="4021455"/>
            <a:ext cx="3582035" cy="247777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4190" y="4021455"/>
            <a:ext cx="3563620" cy="247777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4375" y="4001770"/>
            <a:ext cx="3574415" cy="24974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692949" y="324977"/>
            <a:ext cx="6922876" cy="68783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dirty="0">
                <a:latin typeface="Century Gothic" panose="020B0502020202020204" pitchFamily="34" charset="0"/>
              </a:rPr>
              <a:t>Обнаружение аномалий с помощью </a:t>
            </a:r>
            <a:r>
              <a:rPr lang="ru-RU" b="1" dirty="0" err="1">
                <a:latin typeface="Century Gothic" panose="020B0502020202020204" pitchFamily="34" charset="0"/>
              </a:rPr>
              <a:t>Isolation</a:t>
            </a:r>
            <a:r>
              <a:rPr lang="ru-RU" b="1" dirty="0">
                <a:latin typeface="Century Gothic" panose="020B0502020202020204" pitchFamily="34" charset="0"/>
              </a:rPr>
              <a:t> </a:t>
            </a:r>
            <a:r>
              <a:rPr lang="ru-RU" b="1" dirty="0" err="1">
                <a:latin typeface="Century Gothic" panose="020B0502020202020204" pitchFamily="34" charset="0"/>
              </a:rPr>
              <a:t>Forest и базовые характеристики </a:t>
            </a:r>
            <a:endParaRPr lang="ru-RU" b="1" dirty="0">
              <a:latin typeface="Century Gothic" panose="020B0502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0"/>
          </p:nvPr>
        </p:nvSpPr>
        <p:spPr>
          <a:xfrm>
            <a:off x="692785" y="1590675"/>
            <a:ext cx="10056495" cy="923925"/>
          </a:xfrm>
        </p:spPr>
        <p:txBody>
          <a:bodyPr/>
          <a:lstStyle/>
          <a:p>
            <a:pPr marL="0" indent="0">
              <a:buNone/>
            </a:pPr>
            <a:r>
              <a:rPr lang="ru-RU" sz="2000" dirty="0">
                <a:latin typeface="+mj-lt"/>
                <a:cs typeface="Calibri Light" panose="020F0302020204030204" pitchFamily="34" charset="0"/>
              </a:rPr>
              <a:t>На графике продемонстрирован временной ряд его базовые осробенности и аномалии, обнаруженные в результате работы</a:t>
            </a:r>
            <a:r>
              <a:rPr lang="en-US" sz="2000" dirty="0">
                <a:latin typeface="+mj-lt"/>
                <a:cs typeface="Calibri Light" panose="020F0302020204030204" pitchFamily="34" charset="0"/>
              </a:rPr>
              <a:t> Isolation forest</a:t>
            </a:r>
            <a:r>
              <a:rPr lang="ru-RU" sz="2000" b="1" dirty="0">
                <a:latin typeface="+mj-lt"/>
              </a:rPr>
              <a:t>. Тестовый «пристрел», чтобы понять основную область.</a:t>
            </a:r>
            <a:endParaRPr lang="ru-RU" sz="2000" dirty="0">
              <a:latin typeface="+mj-lt"/>
              <a:cs typeface="Calibri Light" panose="020F030202020403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905" y="4307840"/>
            <a:ext cx="4531995" cy="236918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85" y="2514600"/>
            <a:ext cx="5147310" cy="16535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7890" y="2514600"/>
            <a:ext cx="5995670" cy="16535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785" y="4307840"/>
            <a:ext cx="6610350" cy="12738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80975" y="113030"/>
            <a:ext cx="11851640" cy="1148080"/>
          </a:xfrm>
        </p:spPr>
        <p:txBody>
          <a:bodyPr/>
          <a:lstStyle/>
          <a:p>
            <a:r>
              <a:rPr lang="ru-RU" b="1" dirty="0">
                <a:latin typeface="Century Gothic" panose="020B0502020202020204" pitchFamily="34" charset="0"/>
              </a:rPr>
              <a:t>Обнаружение аномалий с использованием</a:t>
            </a:r>
            <a:r>
              <a:rPr lang="hi-IN" altLang="ru-RU" b="1" dirty="0">
                <a:latin typeface="Century Gothic" panose="020B0502020202020204" pitchFamily="34" charset="0"/>
              </a:rPr>
              <a:t> </a:t>
            </a:r>
            <a:r>
              <a:rPr lang="en-US" altLang="ru-RU" b="1" dirty="0">
                <a:latin typeface="Century Gothic" panose="020B0502020202020204" pitchFamily="34" charset="0"/>
              </a:rPr>
              <a:t>SIMPLE </a:t>
            </a:r>
            <a:r>
              <a:rPr lang="en-US" b="1" dirty="0">
                <a:latin typeface="Century Gothic" panose="020B0502020202020204" pitchFamily="34" charset="0"/>
              </a:rPr>
              <a:t>Autoencoders(Tune)</a:t>
            </a:r>
            <a:endParaRPr lang="ru-RU" dirty="0"/>
          </a:p>
        </p:txBody>
      </p:sp>
      <p:sp>
        <p:nvSpPr>
          <p:cNvPr id="62" name="Объект 2"/>
          <p:cNvSpPr txBox="1"/>
          <p:nvPr/>
        </p:nvSpPr>
        <p:spPr>
          <a:xfrm>
            <a:off x="791480" y="1073655"/>
            <a:ext cx="10609040" cy="923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С помощью обученного </a:t>
            </a:r>
            <a:r>
              <a:rPr lang="ru-RU" sz="2000" dirty="0" err="1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автокодировщика</a:t>
            </a:r>
            <a:r>
              <a:rPr lang="ru-RU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 было обнаружено, 159 аномалий. Также для лучшей интерпретируемости  результатов аномалии были отмечены на графике.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959" y="1856196"/>
            <a:ext cx="8067391" cy="42261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276225" y="113030"/>
            <a:ext cx="11689715" cy="1148080"/>
          </a:xfrm>
        </p:spPr>
        <p:txBody>
          <a:bodyPr/>
          <a:lstStyle/>
          <a:p>
            <a:r>
              <a:rPr lang="ru-RU" b="1" dirty="0">
                <a:latin typeface="Century Gothic" panose="020B0502020202020204" pitchFamily="34" charset="0"/>
              </a:rPr>
              <a:t>Обнаружение аномалий с использованием </a:t>
            </a:r>
            <a:r>
              <a:rPr lang="en-US" b="1" dirty="0">
                <a:latin typeface="Century Gothic" panose="020B0502020202020204" pitchFamily="34" charset="0"/>
              </a:rPr>
              <a:t>Autoencoders</a:t>
            </a:r>
            <a:r>
              <a:rPr altLang="en-US" b="1" dirty="0">
                <a:latin typeface="Century Gothic" panose="020B0502020202020204" pitchFamily="34" charset="0"/>
              </a:rPr>
              <a:t> и других алгоритмов</a:t>
            </a:r>
            <a:r>
              <a:rPr lang="ru-RU" b="1" dirty="0">
                <a:latin typeface="Century Gothic" panose="020B0502020202020204" pitchFamily="34" charset="0"/>
              </a:rPr>
              <a:t> </a:t>
            </a:r>
            <a:endParaRPr altLang="en-US" b="1" dirty="0">
              <a:latin typeface="Century Gothic" panose="020B0502020202020204" pitchFamily="34" charset="0"/>
            </a:endParaRPr>
          </a:p>
        </p:txBody>
      </p:sp>
      <p:sp>
        <p:nvSpPr>
          <p:cNvPr id="62" name="Объект 2"/>
          <p:cNvSpPr txBox="1"/>
          <p:nvPr/>
        </p:nvSpPr>
        <p:spPr>
          <a:xfrm>
            <a:off x="791480" y="958085"/>
            <a:ext cx="10609040" cy="923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Был также обучен ещё один </a:t>
            </a:r>
            <a:r>
              <a:rPr lang="ru-RU" sz="2000" dirty="0" err="1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автокодировщик</a:t>
            </a:r>
            <a:r>
              <a:rPr lang="ru-RU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, который более стабилен при поиске аномалий во временном ряде.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775" y="1776730"/>
            <a:ext cx="5708015" cy="3105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" y="1776730"/>
            <a:ext cx="5332730" cy="2049145"/>
          </a:xfrm>
          <a:prstGeom prst="rect">
            <a:avLst/>
          </a:prstGeom>
        </p:spPr>
      </p:pic>
      <p:sp>
        <p:nvSpPr>
          <p:cNvPr id="5" name="Объект 2"/>
          <p:cNvSpPr txBox="1"/>
          <p:nvPr/>
        </p:nvSpPr>
        <p:spPr>
          <a:xfrm>
            <a:off x="276225" y="3957955"/>
            <a:ext cx="4744085" cy="27660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ru-RU" sz="18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В число рассмотриваемых алгоритмов вошли</a:t>
            </a:r>
            <a:r>
              <a:rPr lang="en-US" sz="18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1. </a:t>
            </a:r>
            <a:r>
              <a:rPr sz="18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МСП</a:t>
            </a:r>
            <a:r>
              <a:rPr lang="en-US" altLang="ru-RU" sz="18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 </a:t>
            </a:r>
            <a:r>
              <a:rPr sz="18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2. </a:t>
            </a:r>
            <a:r>
              <a:rPr lang="en-US" sz="18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CNN 3. RNN 4. Autoencoders 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5. VAE 6. CNN+LSTM 5. LSTM</a:t>
            </a:r>
            <a:r>
              <a:rPr altLang="en-US" sz="18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 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altLang="en-US" sz="18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6. DNN + Recurrent Layers</a:t>
            </a:r>
            <a:r>
              <a:rPr lang="en-US" sz="18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 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1800" dirty="0">
              <a:solidFill>
                <a:schemeClr val="bg1"/>
              </a:solidFill>
              <a:latin typeface="+mj-lt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276225" y="113030"/>
            <a:ext cx="11689715" cy="1148080"/>
          </a:xfrm>
        </p:spPr>
        <p:txBody>
          <a:bodyPr/>
          <a:lstStyle/>
          <a:p>
            <a:r>
              <a:rPr lang="ru-RU" b="1" dirty="0">
                <a:latin typeface="Century Gothic" panose="020B0502020202020204" pitchFamily="34" charset="0"/>
              </a:rPr>
              <a:t>Обнаружение аномалий с использованием </a:t>
            </a:r>
            <a:r>
              <a:rPr lang="en-US" b="1" dirty="0">
                <a:latin typeface="Century Gothic" panose="020B0502020202020204" pitchFamily="34" charset="0"/>
              </a:rPr>
              <a:t>SARIMAX</a:t>
            </a:r>
            <a:r>
              <a:rPr altLang="en-US" b="1" dirty="0">
                <a:latin typeface="Century Gothic" panose="020B0502020202020204" pitchFamily="34" charset="0"/>
              </a:rPr>
              <a:t> (</a:t>
            </a:r>
            <a:r>
              <a:rPr lang="en-US" altLang="en-US" b="1" dirty="0">
                <a:latin typeface="Century Gothic" panose="020B0502020202020204" pitchFamily="34" charset="0"/>
              </a:rPr>
              <a:t>Fine-Tine</a:t>
            </a:r>
            <a:r>
              <a:rPr altLang="en-US" b="1" dirty="0">
                <a:latin typeface="Century Gothic" panose="020B0502020202020204" pitchFamily="34" charset="0"/>
              </a:rPr>
              <a:t>)</a:t>
            </a:r>
          </a:p>
        </p:txBody>
      </p:sp>
      <p:sp>
        <p:nvSpPr>
          <p:cNvPr id="62" name="Объект 2"/>
          <p:cNvSpPr txBox="1"/>
          <p:nvPr/>
        </p:nvSpPr>
        <p:spPr>
          <a:xfrm>
            <a:off x="791480" y="958085"/>
            <a:ext cx="10609040" cy="923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После предварительной обработки пропусков была обучена модель </a:t>
            </a:r>
            <a:r>
              <a:rPr lang="en-US" sz="2000" dirty="0" err="1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Sarimax</a:t>
            </a:r>
            <a:r>
              <a:rPr lang="ru-RU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. Результаты работы, которой продемонстрированы на графике.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550" y="1658107"/>
            <a:ext cx="9326899" cy="46634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Calibri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Calibri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1989D7-CF02-4DC5-9433-98B600ACA0D7}">
  <ds:schemaRefs/>
</ds:datastoreItem>
</file>

<file path=customXml/itemProps2.xml><?xml version="1.0" encoding="utf-8"?>
<ds:datastoreItem xmlns:ds="http://schemas.openxmlformats.org/officeDocument/2006/customXml" ds:itemID="{6C2B339A-BBCD-4BF4-A3FE-AE1F9B12F717}">
  <ds:schemaRefs/>
</ds:datastoreItem>
</file>

<file path=customXml/itemProps3.xml><?xml version="1.0" encoding="utf-8"?>
<ds:datastoreItem xmlns:ds="http://schemas.openxmlformats.org/officeDocument/2006/customXml" ds:itemID="{6B8A4BC3-D1CE-4BB2-9C42-D67FD92CAF71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Футуристическая презентация в слайдах</Template>
  <TotalTime>60</TotalTime>
  <Words>506</Words>
  <Application>Microsoft Office PowerPoint</Application>
  <PresentationFormat>Широкоэкранный</PresentationFormat>
  <Paragraphs>66</Paragraphs>
  <Slides>15</Slides>
  <Notes>15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Century Gothic</vt:lpstr>
      <vt:lpstr>Courier New</vt:lpstr>
      <vt:lpstr>Тема Office</vt:lpstr>
      <vt:lpstr>1_Тема Office</vt:lpstr>
      <vt:lpstr>Выявление аномалий во временном ряду</vt:lpstr>
      <vt:lpstr>Инструменты для решения задачи</vt:lpstr>
      <vt:lpstr>Цели</vt:lpstr>
      <vt:lpstr>Предстоящие Задачи</vt:lpstr>
      <vt:lpstr>Анализ исходных данных </vt:lpstr>
      <vt:lpstr>Обнаружение аномалий с помощью Isolation Forest и базовые характеристики </vt:lpstr>
      <vt:lpstr>Обнаружение аномалий с использованием SIMPLE Autoencoders(Tune)</vt:lpstr>
      <vt:lpstr>Обнаружение аномалий с использованием Autoencoders и других алгоритмов </vt:lpstr>
      <vt:lpstr>Обнаружение аномалий с использованием SARIMAX (Fine-Tine)</vt:lpstr>
      <vt:lpstr>Обнаружение аномалий с использованием SARIMAX + Байес (Fine-Tine)</vt:lpstr>
      <vt:lpstr>Обнаружение аномалий с использованием осцилляторов </vt:lpstr>
      <vt:lpstr>Результат анализа</vt:lpstr>
      <vt:lpstr>Демонстрация работы сервиса</vt:lpstr>
      <vt:lpstr>Сравнение с техническим заданием</vt:lpstr>
      <vt:lpstr>Спасибо За внимание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Выявление аномалий во временном ряду</dc:title>
  <dc:creator>wqqew</dc:creator>
  <cp:lastModifiedBy>Igor</cp:lastModifiedBy>
  <cp:revision>29</cp:revision>
  <dcterms:created xsi:type="dcterms:W3CDTF">2024-05-24T20:22:00Z</dcterms:created>
  <dcterms:modified xsi:type="dcterms:W3CDTF">2025-04-22T21:08:48Z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0DA291B2A10E466791FDC1B1EAF5D2EB_12</vt:lpwstr>
  </property>
  <property fmtid="{D5CDD505-2E9C-101B-9397-08002B2CF9AE}" pid="4" name="KSOProductBuildVer">
    <vt:lpwstr>1033-12.2.0.16909</vt:lpwstr>
  </property>
</Properties>
</file>